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79" r:id="rId3"/>
    <p:sldId id="265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27235-A34F-46CA-AEF0-672A202BA632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77CD6-EEE6-431F-A34C-83244E4172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91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77CD6-EEE6-431F-A34C-83244E41728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91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08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13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99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8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98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43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21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06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18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10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00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05070-331D-402F-A85A-AF7644580676}" type="datetimeFigureOut">
              <a:rPr lang="pt-BR" smtClean="0"/>
              <a:t>12/11/2020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1D8AA-4BE0-4C3A-A603-1B9546FE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0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8275" y="999527"/>
            <a:ext cx="9144000" cy="1743675"/>
          </a:xfrm>
        </p:spPr>
        <p:txBody>
          <a:bodyPr>
            <a:normAutofit/>
          </a:bodyPr>
          <a:lstStyle/>
          <a:p>
            <a:r>
              <a:rPr lang="pt-BR" sz="3600" b="1" dirty="0"/>
              <a:t>TUTORIAL PARA SUBMISSÃO DE ARTIGO NA PLATAFORMA DA </a:t>
            </a:r>
            <a:r>
              <a:rPr lang="pt-BR" sz="3600" b="1" dirty="0" smtClean="0"/>
              <a:t>ATENA </a:t>
            </a:r>
            <a:r>
              <a:rPr lang="pt-BR" sz="3600" b="1" dirty="0"/>
              <a:t>EDITORA </a:t>
            </a:r>
          </a:p>
        </p:txBody>
      </p:sp>
    </p:spTree>
    <p:extLst>
      <p:ext uri="{BB962C8B-B14F-4D97-AF65-F5344CB8AC3E}">
        <p14:creationId xmlns:p14="http://schemas.microsoft.com/office/powerpoint/2010/main" val="14295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7788" y="269589"/>
            <a:ext cx="9483436" cy="1325563"/>
          </a:xfrm>
        </p:spPr>
        <p:txBody>
          <a:bodyPr>
            <a:normAutofit/>
          </a:bodyPr>
          <a:lstStyle/>
          <a:p>
            <a:r>
              <a:rPr lang="pt-BR" sz="2400" b="1" dirty="0"/>
              <a:t>8</a:t>
            </a:r>
            <a:r>
              <a:rPr lang="pt-BR" sz="2400" b="1" dirty="0" smtClean="0"/>
              <a:t>) </a:t>
            </a:r>
            <a:r>
              <a:rPr lang="pt-BR" sz="2400" b="1" dirty="0"/>
              <a:t>Confirme “OK”, “Arquivos recebidos com sucesso</a:t>
            </a:r>
            <a:r>
              <a:rPr lang="pt-BR" sz="2400" b="1" dirty="0" smtClean="0"/>
              <a:t>”;</a:t>
            </a:r>
            <a:endParaRPr lang="pt-BR" sz="24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566312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7140054" y="1254099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8820" y="283237"/>
            <a:ext cx="9414164" cy="1325563"/>
          </a:xfrm>
        </p:spPr>
        <p:txBody>
          <a:bodyPr>
            <a:normAutofit/>
          </a:bodyPr>
          <a:lstStyle/>
          <a:p>
            <a:r>
              <a:rPr lang="pt-BR" sz="2400" b="1" dirty="0"/>
              <a:t>9</a:t>
            </a:r>
            <a:r>
              <a:rPr lang="pt-BR" sz="2400" b="1" dirty="0" smtClean="0"/>
              <a:t>) </a:t>
            </a:r>
            <a:r>
              <a:rPr lang="pt-BR" sz="2400" b="1" dirty="0"/>
              <a:t>Clique no segundo </a:t>
            </a:r>
            <a:r>
              <a:rPr lang="pt-BR" sz="2400" b="1" dirty="0" smtClean="0"/>
              <a:t>botão </a:t>
            </a:r>
            <a:r>
              <a:rPr lang="pt-BR" sz="2400" b="1" dirty="0"/>
              <a:t>para “abrir formas de pagamento</a:t>
            </a:r>
            <a:r>
              <a:rPr lang="pt-BR" sz="2400" b="1" dirty="0" smtClean="0"/>
              <a:t>”;</a:t>
            </a:r>
            <a:endParaRPr lang="pt-BR" sz="24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579961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8996149" y="2114725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30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1964" y="283237"/>
            <a:ext cx="9511145" cy="1325563"/>
          </a:xfrm>
        </p:spPr>
        <p:txBody>
          <a:bodyPr>
            <a:normAutofit/>
          </a:bodyPr>
          <a:lstStyle/>
          <a:p>
            <a:r>
              <a:rPr lang="pt-BR" sz="2400" b="1" dirty="0" smtClean="0"/>
              <a:t>10) </a:t>
            </a:r>
            <a:r>
              <a:rPr lang="pt-BR" sz="2400" b="1" dirty="0"/>
              <a:t>Opte pela forma como deseja pagar </a:t>
            </a:r>
            <a:r>
              <a:rPr lang="pt-BR" sz="2400" b="1" dirty="0" smtClean="0"/>
              <a:t>a APC </a:t>
            </a:r>
            <a:r>
              <a:rPr lang="pt-BR" sz="2400" b="1" dirty="0"/>
              <a:t>e realize o pagamento;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498077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7290179" y="1268567"/>
            <a:ext cx="327548" cy="11061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7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8316" y="310533"/>
            <a:ext cx="9511144" cy="1325563"/>
          </a:xfrm>
        </p:spPr>
        <p:txBody>
          <a:bodyPr>
            <a:noAutofit/>
          </a:bodyPr>
          <a:lstStyle/>
          <a:p>
            <a:pPr algn="just"/>
            <a:r>
              <a:rPr lang="pt-BR" sz="2400" b="1" dirty="0" smtClean="0"/>
              <a:t>11) </a:t>
            </a:r>
            <a:r>
              <a:rPr lang="pt-BR" sz="2400" b="1" dirty="0"/>
              <a:t>Após o pagamento efetuado, </a:t>
            </a:r>
            <a:r>
              <a:rPr lang="pt-BR" sz="2400" b="1" dirty="0" smtClean="0"/>
              <a:t>a baixa é operacional; Quando </a:t>
            </a:r>
            <a:r>
              <a:rPr lang="pt-BR" sz="2400" b="1" dirty="0"/>
              <a:t>o seu artigo </a:t>
            </a:r>
            <a:r>
              <a:rPr lang="pt-BR" sz="2400" b="1" dirty="0" smtClean="0"/>
              <a:t>estiver na </a:t>
            </a:r>
            <a:r>
              <a:rPr lang="pt-BR" sz="2400" b="1" dirty="0"/>
              <a:t>aba “Pagamento Finalizado”, clique no segundo botão para emitir sua </a:t>
            </a:r>
            <a:r>
              <a:rPr lang="pt-BR" sz="2400" b="1" dirty="0" smtClean="0"/>
              <a:t>“Declaração </a:t>
            </a:r>
            <a:r>
              <a:rPr lang="pt-BR" sz="2400" b="1" dirty="0"/>
              <a:t>de </a:t>
            </a:r>
            <a:r>
              <a:rPr lang="pt-BR" sz="2400" b="1" dirty="0" smtClean="0"/>
              <a:t>Aceite”;</a:t>
            </a:r>
            <a:endParaRPr lang="pt-BR" sz="24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689145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9009796" y="2210261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79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87236" y="1358164"/>
            <a:ext cx="9566564" cy="4791508"/>
          </a:xfrm>
        </p:spPr>
        <p:txBody>
          <a:bodyPr/>
          <a:lstStyle/>
          <a:p>
            <a:pPr marL="0" indent="0" algn="just">
              <a:buNone/>
            </a:pPr>
            <a:endParaRPr lang="pt-BR" smtClean="0"/>
          </a:p>
          <a:p>
            <a:pPr marL="0" indent="0" algn="just">
              <a:buNone/>
            </a:pPr>
            <a:r>
              <a:rPr lang="pt-BR" smtClean="0"/>
              <a:t>12</a:t>
            </a:r>
            <a:r>
              <a:rPr lang="pt-BR" dirty="0" smtClean="0"/>
              <a:t>) Após </a:t>
            </a:r>
            <a:r>
              <a:rPr lang="pt-BR" dirty="0"/>
              <a:t>submissão e pagamento, o artigo </a:t>
            </a:r>
            <a:r>
              <a:rPr lang="pt-BR" dirty="0" smtClean="0"/>
              <a:t>entra </a:t>
            </a:r>
            <a:r>
              <a:rPr lang="pt-BR" dirty="0"/>
              <a:t>em processo de edição e será publicado no </a:t>
            </a:r>
            <a:r>
              <a:rPr lang="pt-BR" dirty="0" smtClean="0"/>
              <a:t>prazo acordado;</a:t>
            </a:r>
          </a:p>
          <a:p>
            <a:pPr marL="0" indent="0" algn="just">
              <a:buNone/>
            </a:pPr>
            <a:r>
              <a:rPr lang="pt-BR" dirty="0" smtClean="0"/>
              <a:t>13) O autor correspondente de cada artigo receberá </a:t>
            </a:r>
            <a:r>
              <a:rPr lang="pt-BR" i="1" dirty="0"/>
              <a:t>e‐mail</a:t>
            </a:r>
            <a:r>
              <a:rPr lang="pt-BR" dirty="0"/>
              <a:t> informando </a:t>
            </a:r>
            <a:r>
              <a:rPr lang="pt-BR" dirty="0" smtClean="0"/>
              <a:t>sobre a publicação.</a:t>
            </a:r>
            <a:endParaRPr lang="pt-BR" dirty="0"/>
          </a:p>
          <a:p>
            <a:pPr marL="0" indent="0" algn="r">
              <a:buNone/>
            </a:pPr>
            <a:endParaRPr lang="pt-BR" i="1" dirty="0" smtClean="0"/>
          </a:p>
          <a:p>
            <a:pPr marL="0" indent="0" algn="r">
              <a:buNone/>
            </a:pPr>
            <a:r>
              <a:rPr lang="pt-BR" sz="2000" i="1" dirty="0" smtClean="0"/>
              <a:t>Atenciosamente</a:t>
            </a:r>
            <a:r>
              <a:rPr lang="pt-BR" sz="2000" i="1" dirty="0"/>
              <a:t>,</a:t>
            </a:r>
          </a:p>
          <a:p>
            <a:pPr marL="0" indent="0" algn="r">
              <a:buNone/>
            </a:pPr>
            <a:r>
              <a:rPr lang="pt-BR" sz="2000" i="1" dirty="0"/>
              <a:t>Departamento de Edição</a:t>
            </a:r>
          </a:p>
          <a:p>
            <a:pPr marL="0" indent="0" algn="r">
              <a:buNone/>
            </a:pPr>
            <a:r>
              <a:rPr lang="pt-BR" sz="2000" i="1" dirty="0"/>
              <a:t>Atena Editora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960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3740" y="365125"/>
            <a:ext cx="969125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u="sng" dirty="0" smtClean="0">
                <a:solidFill>
                  <a:srgbClr val="FF0000"/>
                </a:solidFill>
              </a:rPr>
              <a:t/>
            </a:r>
            <a:br>
              <a:rPr lang="pt-BR" sz="4000" b="1" u="sng" dirty="0" smtClean="0">
                <a:solidFill>
                  <a:srgbClr val="FF0000"/>
                </a:solidFill>
              </a:rPr>
            </a:br>
            <a:r>
              <a:rPr lang="pt-BR" sz="4000" b="1" u="sng" dirty="0" smtClean="0">
                <a:solidFill>
                  <a:srgbClr val="FF0000"/>
                </a:solidFill>
              </a:rPr>
              <a:t>ATENÇÃO: SÓ SERÃO PUBLICADOS ARTIGOS ANEXADOS NA PLATAFORMA DA ATENA EDITORA QUE CONTENHAM: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21856" y="1825625"/>
            <a:ext cx="9691255" cy="4351338"/>
          </a:xfrm>
        </p:spPr>
        <p:txBody>
          <a:bodyPr>
            <a:normAutofit fontScale="92500" lnSpcReduction="10000"/>
          </a:bodyPr>
          <a:lstStyle/>
          <a:p>
            <a:endParaRPr lang="pt-BR" b="1" dirty="0" smtClean="0"/>
          </a:p>
          <a:p>
            <a:r>
              <a:rPr lang="pt-BR" b="1" u="sng" dirty="0" smtClean="0"/>
              <a:t>NO MÁXIMO 15 PÁGINAS</a:t>
            </a:r>
            <a:r>
              <a:rPr lang="pt-BR" b="1" dirty="0" smtClean="0"/>
              <a:t>;</a:t>
            </a:r>
          </a:p>
          <a:p>
            <a:r>
              <a:rPr lang="pt-BR" b="1" dirty="0" smtClean="0"/>
              <a:t>TÍTULO DO TRABALHO EM LÍNGUA PORTUGUESA;</a:t>
            </a:r>
          </a:p>
          <a:p>
            <a:r>
              <a:rPr lang="pt-BR" b="1" dirty="0" smtClean="0"/>
              <a:t>TÍTULO DO TRABALHO EM LÍNGUA INGLESA; </a:t>
            </a:r>
          </a:p>
          <a:p>
            <a:pPr algn="just"/>
            <a:r>
              <a:rPr lang="pt-BR" b="1" dirty="0" smtClean="0"/>
              <a:t>NOME COMPLETO DE TODOS OS AUTORES, FILIAÇÃO, CIDADE E </a:t>
            </a:r>
            <a:r>
              <a:rPr lang="pt-BR" b="1" i="1" dirty="0" smtClean="0"/>
              <a:t>LINK</a:t>
            </a:r>
            <a:r>
              <a:rPr lang="pt-BR" b="1" dirty="0" smtClean="0"/>
              <a:t> PARA O CURRÍCULO </a:t>
            </a:r>
            <a:r>
              <a:rPr lang="pt-BR" b="1" i="1" dirty="0" smtClean="0"/>
              <a:t>LATTES</a:t>
            </a:r>
            <a:r>
              <a:rPr lang="pt-BR" b="1" dirty="0" smtClean="0"/>
              <a:t> OU </a:t>
            </a:r>
            <a:r>
              <a:rPr lang="pt-BR" b="1" i="1" dirty="0" smtClean="0"/>
              <a:t>ORCID</a:t>
            </a:r>
            <a:r>
              <a:rPr lang="pt-BR" b="1" dirty="0" smtClean="0"/>
              <a:t>; </a:t>
            </a:r>
          </a:p>
          <a:p>
            <a:r>
              <a:rPr lang="pt-BR" b="1" dirty="0" smtClean="0"/>
              <a:t>DATA DE SUBMISSÃO;</a:t>
            </a:r>
          </a:p>
          <a:p>
            <a:r>
              <a:rPr lang="pt-BR" b="1" dirty="0" smtClean="0"/>
              <a:t>RESUMO E PALAVRAS-CHAVE;</a:t>
            </a:r>
          </a:p>
          <a:p>
            <a:r>
              <a:rPr lang="pt-BR" b="1" i="1" dirty="0" smtClean="0"/>
              <a:t>ABSTRACT </a:t>
            </a:r>
            <a:r>
              <a:rPr lang="pt-BR" b="1" dirty="0" smtClean="0"/>
              <a:t>E</a:t>
            </a:r>
            <a:r>
              <a:rPr lang="pt-BR" b="1" i="1" dirty="0" smtClean="0"/>
              <a:t> KEYWORDS</a:t>
            </a:r>
            <a:r>
              <a:rPr lang="pt-BR" b="1" dirty="0" smtClean="0"/>
              <a:t>;</a:t>
            </a:r>
          </a:p>
          <a:p>
            <a:r>
              <a:rPr lang="pt-BR" b="1" dirty="0" smtClean="0"/>
              <a:t>TEXTO E REFERÊNCIAS.</a:t>
            </a:r>
          </a:p>
        </p:txBody>
      </p:sp>
    </p:spTree>
    <p:extLst>
      <p:ext uri="{BB962C8B-B14F-4D97-AF65-F5344CB8AC3E}">
        <p14:creationId xmlns:p14="http://schemas.microsoft.com/office/powerpoint/2010/main" val="34030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2380" y="365125"/>
            <a:ext cx="9483436" cy="1325563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/>
              <a:t>1) Acesse o site </a:t>
            </a:r>
            <a:r>
              <a:rPr lang="pt-BR" sz="2400" b="1" u="sng" dirty="0" smtClean="0">
                <a:solidFill>
                  <a:schemeClr val="accent1">
                    <a:lumMod val="75000"/>
                  </a:schemeClr>
                </a:solidFill>
              </a:rPr>
              <a:t>www.atenaeditora.com.br</a:t>
            </a:r>
            <a:r>
              <a:rPr lang="pt-BR" sz="2400" b="1" dirty="0" smtClean="0"/>
              <a:t> e clique em “Submissão”;</a:t>
            </a:r>
            <a:endParaRPr lang="pt-BR" sz="2400" b="1" dirty="0"/>
          </a:p>
        </p:txBody>
      </p:sp>
      <p:pic>
        <p:nvPicPr>
          <p:cNvPr id="4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143" y="1675496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9103057" y="1661849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7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4148" y="324182"/>
            <a:ext cx="9428018" cy="1325563"/>
          </a:xfrm>
        </p:spPr>
        <p:txBody>
          <a:bodyPr/>
          <a:lstStyle/>
          <a:p>
            <a:r>
              <a:rPr lang="pt-BR" sz="2400" b="1" dirty="0" smtClean="0"/>
              <a:t>2) Clique em “Livro Digital ou Livro Impresso”;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Seta para Baixo 4"/>
          <p:cNvSpPr/>
          <p:nvPr/>
        </p:nvSpPr>
        <p:spPr>
          <a:xfrm>
            <a:off x="3753133" y="2699082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847" y="1293361"/>
            <a:ext cx="7739489" cy="4351338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>
            <a:off x="4230804" y="2071282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3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2168" y="365125"/>
            <a:ext cx="9497291" cy="1325563"/>
          </a:xfrm>
        </p:spPr>
        <p:txBody>
          <a:bodyPr>
            <a:normAutofit/>
          </a:bodyPr>
          <a:lstStyle/>
          <a:p>
            <a:r>
              <a:rPr lang="pt-BR" sz="2400" b="1" dirty="0" smtClean="0"/>
              <a:t>3) Faça </a:t>
            </a:r>
            <a:r>
              <a:rPr lang="pt-BR" sz="2400" b="1" i="1" dirty="0" smtClean="0"/>
              <a:t>download</a:t>
            </a:r>
            <a:r>
              <a:rPr lang="pt-BR" sz="2400" b="1" dirty="0" smtClean="0"/>
              <a:t> do arquivo “Instruções aos Autores para livro digital” e formate seu artigo conforme documento baixado;</a:t>
            </a:r>
            <a:r>
              <a:rPr lang="pt-BR" sz="2600" b="1" dirty="0" smtClean="0"/>
              <a:t/>
            </a:r>
            <a:br>
              <a:rPr lang="pt-BR" sz="2600" b="1" dirty="0" smtClean="0"/>
            </a:br>
            <a:endParaRPr lang="pt-BR" sz="2600" b="1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675496"/>
            <a:ext cx="7739489" cy="4351338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>
            <a:off x="3821371" y="2548952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7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6322" y="283237"/>
            <a:ext cx="9400309" cy="1325563"/>
          </a:xfrm>
        </p:spPr>
        <p:txBody>
          <a:bodyPr>
            <a:normAutofit/>
          </a:bodyPr>
          <a:lstStyle/>
          <a:p>
            <a:r>
              <a:rPr lang="pt-BR" sz="2400" b="1" dirty="0"/>
              <a:t>4) Se ainda não é cadastrado </a:t>
            </a:r>
            <a:r>
              <a:rPr lang="pt-BR" sz="2400" b="1" dirty="0" smtClean="0"/>
              <a:t>na plataforma </a:t>
            </a:r>
            <a:r>
              <a:rPr lang="pt-BR" sz="2400" b="1" dirty="0"/>
              <a:t>da Editora, cadastre‐se, caso contrário faça </a:t>
            </a:r>
            <a:r>
              <a:rPr lang="pt-BR" sz="2400" b="1" i="1" dirty="0" err="1"/>
              <a:t>login</a:t>
            </a:r>
            <a:r>
              <a:rPr lang="pt-BR" sz="2400" b="1" dirty="0"/>
              <a:t>;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689144"/>
            <a:ext cx="7739489" cy="4351338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>
            <a:off x="3179926" y="3030712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Baixo 9"/>
          <p:cNvSpPr/>
          <p:nvPr/>
        </p:nvSpPr>
        <p:spPr>
          <a:xfrm>
            <a:off x="7642745" y="2494364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8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7472" y="365125"/>
            <a:ext cx="9386455" cy="1325563"/>
          </a:xfrm>
        </p:spPr>
        <p:txBody>
          <a:bodyPr>
            <a:normAutofit/>
          </a:bodyPr>
          <a:lstStyle/>
          <a:p>
            <a:r>
              <a:rPr lang="pt-BR" sz="2400" b="1" u="sng" dirty="0" smtClean="0"/>
              <a:t>5) Clique em “Novo Artigo Digital”;</a:t>
            </a:r>
            <a:endParaRPr lang="pt-BR" sz="2400" b="1" u="sng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593609"/>
            <a:ext cx="7739489" cy="4351338"/>
          </a:xfrm>
          <a:prstGeom prst="rect">
            <a:avLst/>
          </a:prstGeom>
        </p:spPr>
      </p:pic>
      <p:sp>
        <p:nvSpPr>
          <p:cNvPr id="8" name="Seta para Baixo 7"/>
          <p:cNvSpPr/>
          <p:nvPr/>
        </p:nvSpPr>
        <p:spPr>
          <a:xfrm>
            <a:off x="4028363" y="1351128"/>
            <a:ext cx="327548" cy="155449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0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3834" y="337829"/>
            <a:ext cx="9621982" cy="1325563"/>
          </a:xfrm>
        </p:spPr>
        <p:txBody>
          <a:bodyPr>
            <a:normAutofit fontScale="90000"/>
          </a:bodyPr>
          <a:lstStyle/>
          <a:p>
            <a:r>
              <a:rPr lang="pt-BR" sz="2400" b="1" dirty="0" smtClean="0"/>
              <a:t>6) </a:t>
            </a:r>
            <a:r>
              <a:rPr lang="pt-BR" sz="2400" b="1" dirty="0"/>
              <a:t>Selecione o título do livro</a:t>
            </a:r>
            <a:r>
              <a:rPr lang="pt-BR" sz="2400" b="1" dirty="0" smtClean="0"/>
              <a:t>; Digite o título do seu artigo; Digite as palavras-chave; Digite as </a:t>
            </a:r>
            <a:r>
              <a:rPr lang="pt-BR" sz="2400" b="1" i="1" dirty="0" err="1" smtClean="0"/>
              <a:t>keywords</a:t>
            </a:r>
            <a:r>
              <a:rPr lang="pt-BR" sz="2400" b="1" dirty="0" smtClean="0"/>
              <a:t>; Insira o número de páginas (máximo 15); Anexe seu arquivo; Preencha os dados dos coautores e a ordenação; Clique em submeter artigo;</a:t>
            </a:r>
            <a:endParaRPr lang="pt-BR" sz="24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743736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9501115" y="3919405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4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8109" y="228645"/>
            <a:ext cx="9525000" cy="1325563"/>
          </a:xfrm>
        </p:spPr>
        <p:txBody>
          <a:bodyPr>
            <a:normAutofit/>
          </a:bodyPr>
          <a:lstStyle/>
          <a:p>
            <a:r>
              <a:rPr lang="pt-BR" sz="2400" b="1" dirty="0" smtClean="0"/>
              <a:t>7) </a:t>
            </a:r>
            <a:r>
              <a:rPr lang="pt-BR" sz="2400" b="1" dirty="0"/>
              <a:t>Aceite o Contrato para Publicação de Capítulo em </a:t>
            </a:r>
            <a:r>
              <a:rPr lang="pt-BR" sz="2400" b="1" i="1" dirty="0"/>
              <a:t>E‐book</a:t>
            </a:r>
            <a:r>
              <a:rPr lang="pt-BR" sz="2400" b="1" dirty="0"/>
              <a:t>;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511722"/>
            <a:ext cx="7739489" cy="4351338"/>
          </a:xfrm>
          <a:prstGeom prst="rect">
            <a:avLst/>
          </a:prstGeom>
        </p:spPr>
      </p:pic>
      <p:sp>
        <p:nvSpPr>
          <p:cNvPr id="5" name="Seta para Baixo 4"/>
          <p:cNvSpPr/>
          <p:nvPr/>
        </p:nvSpPr>
        <p:spPr>
          <a:xfrm>
            <a:off x="7672316" y="2609221"/>
            <a:ext cx="327548" cy="16682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9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318</Words>
  <Application>Microsoft Office PowerPoint</Application>
  <PresentationFormat>Widescreen</PresentationFormat>
  <Paragraphs>30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TUTORIAL PARA SUBMISSÃO DE ARTIGO NA PLATAFORMA DA ATENA EDITORA </vt:lpstr>
      <vt:lpstr> ATENÇÃO: SÓ SERÃO PUBLICADOS ARTIGOS ANEXADOS NA PLATAFORMA DA ATENA EDITORA QUE CONTENHAM: </vt:lpstr>
      <vt:lpstr>1) Acesse o site www.atenaeditora.com.br e clique em “Submissão”;</vt:lpstr>
      <vt:lpstr>2) Clique em “Livro Digital ou Livro Impresso”; </vt:lpstr>
      <vt:lpstr>3) Faça download do arquivo “Instruções aos Autores para livro digital” e formate seu artigo conforme documento baixado; </vt:lpstr>
      <vt:lpstr>4) Se ainda não é cadastrado na plataforma da Editora, cadastre‐se, caso contrário faça login;</vt:lpstr>
      <vt:lpstr>5) Clique em “Novo Artigo Digital”;</vt:lpstr>
      <vt:lpstr>6) Selecione o título do livro; Digite o título do seu artigo; Digite as palavras-chave; Digite as keywords; Insira o número de páginas (máximo 15); Anexe seu arquivo; Preencha os dados dos coautores e a ordenação; Clique em submeter artigo;</vt:lpstr>
      <vt:lpstr>7) Aceite o Contrato para Publicação de Capítulo em E‐book;</vt:lpstr>
      <vt:lpstr>8) Confirme “OK”, “Arquivos recebidos com sucesso”;</vt:lpstr>
      <vt:lpstr>9) Clique no segundo botão para “abrir formas de pagamento”;</vt:lpstr>
      <vt:lpstr>10) Opte pela forma como deseja pagar a APC e realize o pagamento;</vt:lpstr>
      <vt:lpstr>11) Após o pagamento efetuado, a baixa é operacional; Quando o seu artigo estiver na aba “Pagamento Finalizado”, clique no segundo botão para emitir sua “Declaração de Aceite”;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PARA SUBMISSÃO DE ARTIGO NA PLATAFORMA DA ATENA EDITORA</dc:title>
  <dc:creator>Antonella Carvalho de Oliveira</dc:creator>
  <cp:lastModifiedBy>Antonella Carvalho de Oliveira</cp:lastModifiedBy>
  <cp:revision>23</cp:revision>
  <cp:lastPrinted>2020-05-07T19:13:57Z</cp:lastPrinted>
  <dcterms:created xsi:type="dcterms:W3CDTF">2020-05-07T18:23:17Z</dcterms:created>
  <dcterms:modified xsi:type="dcterms:W3CDTF">2020-11-12T12:46:56Z</dcterms:modified>
</cp:coreProperties>
</file>